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9"/>
  </p:notesMasterIdLst>
  <p:sldIdLst>
    <p:sldId id="260" r:id="rId2"/>
    <p:sldId id="261" r:id="rId3"/>
    <p:sldId id="263" r:id="rId4"/>
    <p:sldId id="257" r:id="rId5"/>
    <p:sldId id="288" r:id="rId6"/>
    <p:sldId id="287" r:id="rId7"/>
    <p:sldId id="292" r:id="rId8"/>
    <p:sldId id="293" r:id="rId9"/>
    <p:sldId id="294" r:id="rId10"/>
    <p:sldId id="295" r:id="rId11"/>
    <p:sldId id="296" r:id="rId12"/>
    <p:sldId id="285" r:id="rId13"/>
    <p:sldId id="289" r:id="rId14"/>
    <p:sldId id="290" r:id="rId15"/>
    <p:sldId id="291" r:id="rId16"/>
    <p:sldId id="297" r:id="rId17"/>
    <p:sldId id="28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9933"/>
    <a:srgbClr val="FFCC00"/>
    <a:srgbClr val="FF9900"/>
    <a:srgbClr val="FFFF66"/>
    <a:srgbClr val="B08600"/>
    <a:srgbClr val="FFD243"/>
    <a:srgbClr val="FFC000"/>
    <a:srgbClr val="7E6000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>
      <p:cViewPr varScale="1">
        <p:scale>
          <a:sx n="68" d="100"/>
          <a:sy n="68" d="100"/>
        </p:scale>
        <p:origin x="464" y="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C92A8-81D0-43E8-BB01-E0871E0028F8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59ADA2-0C4E-47F3-8ACA-36519D58C262}">
      <dgm:prSet phldrT="[텍스트]" custT="1"/>
      <dgm:spPr>
        <a:solidFill>
          <a:schemeClr val="accent4">
            <a:lumMod val="60000"/>
            <a:lumOff val="40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500" b="1" dirty="0" smtClean="0">
              <a:solidFill>
                <a:schemeClr val="bg1"/>
              </a:solidFill>
            </a:rPr>
            <a:t>무인 편의점 결제 시스템</a:t>
          </a:r>
          <a:endParaRPr lang="ko-KR" altLang="en-US" sz="1500" b="1" dirty="0">
            <a:solidFill>
              <a:schemeClr val="bg1"/>
            </a:solidFill>
          </a:endParaRPr>
        </a:p>
      </dgm:t>
    </dgm:pt>
    <dgm:pt modelId="{5BB4A4BC-7BD8-4096-992E-4628419B5BD2}" type="parTrans" cxnId="{5B07B7A0-40A2-43A0-90AE-8625F1719A95}">
      <dgm:prSet/>
      <dgm:spPr/>
      <dgm:t>
        <a:bodyPr/>
        <a:lstStyle/>
        <a:p>
          <a:pPr latinLnBrk="1"/>
          <a:endParaRPr lang="ko-KR" altLang="en-US"/>
        </a:p>
      </dgm:t>
    </dgm:pt>
    <dgm:pt modelId="{E857B7C7-574A-4FEF-915A-A262E5C8F084}" type="sibTrans" cxnId="{5B07B7A0-40A2-43A0-90AE-8625F1719A95}">
      <dgm:prSet/>
      <dgm:spPr/>
      <dgm:t>
        <a:bodyPr/>
        <a:lstStyle/>
        <a:p>
          <a:pPr latinLnBrk="1"/>
          <a:endParaRPr lang="ko-KR" altLang="en-US"/>
        </a:p>
      </dgm:t>
    </dgm:pt>
    <dgm:pt modelId="{F8EE674C-BF24-40D9-85C8-C4DE4874CBD4}">
      <dgm:prSet phldrT="[텍스트]" custT="1"/>
      <dgm:spPr>
        <a:solidFill>
          <a:schemeClr val="accent4">
            <a:lumMod val="60000"/>
            <a:lumOff val="40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300" b="1" dirty="0" smtClean="0">
              <a:solidFill>
                <a:schemeClr val="bg1"/>
              </a:solidFill>
            </a:rPr>
            <a:t>Image     </a:t>
          </a:r>
          <a:r>
            <a:rPr lang="ko-KR" altLang="en-US" sz="1300" b="1" dirty="0" smtClean="0">
              <a:solidFill>
                <a:schemeClr val="bg1"/>
              </a:solidFill>
            </a:rPr>
            <a:t>데이터 구축</a:t>
          </a:r>
          <a:endParaRPr lang="ko-KR" altLang="en-US" sz="1300" b="1" dirty="0">
            <a:solidFill>
              <a:schemeClr val="bg1"/>
            </a:solidFill>
          </a:endParaRPr>
        </a:p>
      </dgm:t>
    </dgm:pt>
    <dgm:pt modelId="{789690A1-A744-4DC4-A846-C7CD033CD866}" type="parTrans" cxnId="{EFE36A30-376D-489E-AD75-E94CDD9EEB52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/>
        </a:p>
      </dgm:t>
    </dgm:pt>
    <dgm:pt modelId="{96967191-7710-4B8A-A9C3-141E39CB7096}" type="sibTrans" cxnId="{EFE36A30-376D-489E-AD75-E94CDD9EEB52}">
      <dgm:prSet/>
      <dgm:spPr/>
      <dgm:t>
        <a:bodyPr/>
        <a:lstStyle/>
        <a:p>
          <a:pPr latinLnBrk="1"/>
          <a:endParaRPr lang="ko-KR" altLang="en-US"/>
        </a:p>
      </dgm:t>
    </dgm:pt>
    <dgm:pt modelId="{BD75D46D-5577-4244-A5C8-51402A91CF43}">
      <dgm:prSet phldrT="[텍스트]" custT="1"/>
      <dgm:spPr>
        <a:solidFill>
          <a:schemeClr val="accent4">
            <a:lumMod val="60000"/>
            <a:lumOff val="40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300" b="1" dirty="0" smtClean="0">
              <a:solidFill>
                <a:schemeClr val="bg1"/>
              </a:solidFill>
            </a:rPr>
            <a:t> 물품 인식         </a:t>
          </a:r>
          <a:r>
            <a:rPr lang="en-US" altLang="ko-KR" sz="1300" b="1" dirty="0" smtClean="0">
              <a:solidFill>
                <a:schemeClr val="bg1"/>
              </a:solidFill>
            </a:rPr>
            <a:t>(</a:t>
          </a:r>
          <a:r>
            <a:rPr lang="ko-KR" altLang="en-US" sz="1300" b="1" dirty="0" err="1" smtClean="0">
              <a:solidFill>
                <a:schemeClr val="bg1"/>
              </a:solidFill>
            </a:rPr>
            <a:t>상품목록화</a:t>
          </a:r>
          <a:r>
            <a:rPr lang="en-US" altLang="ko-KR" sz="1300" b="1" dirty="0" smtClean="0">
              <a:solidFill>
                <a:schemeClr val="bg1"/>
              </a:solidFill>
            </a:rPr>
            <a:t>)</a:t>
          </a:r>
          <a:endParaRPr lang="ko-KR" altLang="en-US" sz="1300" b="1" dirty="0">
            <a:solidFill>
              <a:schemeClr val="bg1"/>
            </a:solidFill>
          </a:endParaRPr>
        </a:p>
      </dgm:t>
    </dgm:pt>
    <dgm:pt modelId="{F6CD289B-C716-4431-9837-3692DA71DFEB}" type="parTrans" cxnId="{53DC2E02-E3E1-4631-8A57-C4B627C5A2CD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/>
        </a:p>
      </dgm:t>
    </dgm:pt>
    <dgm:pt modelId="{7976736A-5D75-4A29-9834-56F2EDBDA14C}" type="sibTrans" cxnId="{53DC2E02-E3E1-4631-8A57-C4B627C5A2CD}">
      <dgm:prSet/>
      <dgm:spPr/>
      <dgm:t>
        <a:bodyPr/>
        <a:lstStyle/>
        <a:p>
          <a:pPr latinLnBrk="1"/>
          <a:endParaRPr lang="ko-KR" altLang="en-US"/>
        </a:p>
      </dgm:t>
    </dgm:pt>
    <dgm:pt modelId="{DA26B713-D508-4A37-98C1-6A86E0496133}">
      <dgm:prSet phldrT="[텍스트]" custT="1"/>
      <dgm:spPr>
        <a:solidFill>
          <a:schemeClr val="accent4">
            <a:lumMod val="60000"/>
            <a:lumOff val="40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300" b="1" dirty="0" smtClean="0">
              <a:solidFill>
                <a:schemeClr val="bg1"/>
              </a:solidFill>
            </a:rPr>
            <a:t>얼굴 인식 </a:t>
          </a:r>
          <a:r>
            <a:rPr lang="en-US" altLang="ko-KR" sz="1300" b="1" dirty="0" smtClean="0">
              <a:solidFill>
                <a:schemeClr val="bg1"/>
              </a:solidFill>
            </a:rPr>
            <a:t>(</a:t>
          </a:r>
          <a:r>
            <a:rPr lang="ko-KR" altLang="en-US" sz="1300" b="1" dirty="0" smtClean="0">
              <a:solidFill>
                <a:schemeClr val="bg1"/>
              </a:solidFill>
            </a:rPr>
            <a:t>구매</a:t>
          </a:r>
          <a:r>
            <a:rPr lang="en-US" altLang="ko-KR" sz="1300" b="1" dirty="0" smtClean="0">
              <a:solidFill>
                <a:schemeClr val="bg1"/>
              </a:solidFill>
            </a:rPr>
            <a:t>)</a:t>
          </a:r>
          <a:endParaRPr lang="ko-KR" altLang="en-US" sz="1300" b="1" dirty="0">
            <a:solidFill>
              <a:schemeClr val="bg1"/>
            </a:solidFill>
          </a:endParaRPr>
        </a:p>
      </dgm:t>
    </dgm:pt>
    <dgm:pt modelId="{47C4069E-C9D9-455B-809A-0C6F31FF9221}" type="parTrans" cxnId="{87FE36EE-C868-4D4D-B882-0B2295CAE22F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/>
        </a:p>
      </dgm:t>
    </dgm:pt>
    <dgm:pt modelId="{F0DFE36F-52AF-4F3B-AD0C-F6AA5B3E4666}" type="sibTrans" cxnId="{87FE36EE-C868-4D4D-B882-0B2295CAE22F}">
      <dgm:prSet/>
      <dgm:spPr/>
      <dgm:t>
        <a:bodyPr/>
        <a:lstStyle/>
        <a:p>
          <a:pPr latinLnBrk="1"/>
          <a:endParaRPr lang="ko-KR" altLang="en-US"/>
        </a:p>
      </dgm:t>
    </dgm:pt>
    <dgm:pt modelId="{052DA631-5582-49BC-AC3F-CE10C2EEFCE1}">
      <dgm:prSet phldrT="[텍스트]" custT="1"/>
      <dgm:spPr>
        <a:solidFill>
          <a:schemeClr val="accent4">
            <a:lumMod val="60000"/>
            <a:lumOff val="40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300" b="1" dirty="0" smtClean="0">
              <a:solidFill>
                <a:schemeClr val="bg1"/>
              </a:solidFill>
            </a:rPr>
            <a:t>GUI</a:t>
          </a:r>
          <a:r>
            <a:rPr lang="ko-KR" altLang="en-US" sz="1300" b="1" dirty="0" smtClean="0">
              <a:solidFill>
                <a:schemeClr val="bg1"/>
              </a:solidFill>
            </a:rPr>
            <a:t>로      전체 시스템 시각화</a:t>
          </a:r>
          <a:endParaRPr lang="ko-KR" altLang="en-US" sz="1300" b="1" dirty="0">
            <a:solidFill>
              <a:schemeClr val="bg1"/>
            </a:solidFill>
          </a:endParaRPr>
        </a:p>
      </dgm:t>
    </dgm:pt>
    <dgm:pt modelId="{883E4267-3F1F-4220-83BD-DFC8A28AC0CE}" type="parTrans" cxnId="{3AC92B21-A21C-45E5-B4F6-ECFA7EF2C6D9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/>
        </a:p>
      </dgm:t>
    </dgm:pt>
    <dgm:pt modelId="{5F01EFC3-AA1F-4EB7-A205-00CFC2CFBDD0}" type="sibTrans" cxnId="{3AC92B21-A21C-45E5-B4F6-ECFA7EF2C6D9}">
      <dgm:prSet/>
      <dgm:spPr/>
      <dgm:t>
        <a:bodyPr/>
        <a:lstStyle/>
        <a:p>
          <a:pPr latinLnBrk="1"/>
          <a:endParaRPr lang="ko-KR" altLang="en-US"/>
        </a:p>
      </dgm:t>
    </dgm:pt>
    <dgm:pt modelId="{490C8820-7720-4A3B-BF33-115AF26C72AC}" type="pres">
      <dgm:prSet presAssocID="{5AEC92A8-81D0-43E8-BB01-E0871E0028F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D67270-92E9-42FC-8895-B41B282132D7}" type="pres">
      <dgm:prSet presAssocID="{1E59ADA2-0C4E-47F3-8ACA-36519D58C262}" presName="centerShape" presStyleLbl="node0" presStyleIdx="0" presStyleCnt="1" custScaleX="132396" custScaleY="126879"/>
      <dgm:spPr/>
      <dgm:t>
        <a:bodyPr/>
        <a:lstStyle/>
        <a:p>
          <a:pPr latinLnBrk="1"/>
          <a:endParaRPr lang="ko-KR" altLang="en-US"/>
        </a:p>
      </dgm:t>
    </dgm:pt>
    <dgm:pt modelId="{DE4A015A-88A1-4F32-896C-14174DC0D574}" type="pres">
      <dgm:prSet presAssocID="{789690A1-A744-4DC4-A846-C7CD033CD866}" presName="parTrans" presStyleLbl="sibTrans2D1" presStyleIdx="0" presStyleCnt="4" custAng="10800000" custScaleX="160355" custScaleY="129800"/>
      <dgm:spPr/>
      <dgm:t>
        <a:bodyPr/>
        <a:lstStyle/>
        <a:p>
          <a:pPr latinLnBrk="1"/>
          <a:endParaRPr lang="ko-KR" altLang="en-US"/>
        </a:p>
      </dgm:t>
    </dgm:pt>
    <dgm:pt modelId="{ECD6783F-9422-4773-97F9-0BDE7B8DC3C2}" type="pres">
      <dgm:prSet presAssocID="{789690A1-A744-4DC4-A846-C7CD033CD866}" presName="connectorText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E7EFAF0-08B3-4206-8734-6C34DA4488AA}" type="pres">
      <dgm:prSet presAssocID="{F8EE674C-BF24-40D9-85C8-C4DE4874CBD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2293A1-11E6-4B40-B6D1-3F5CABC009A9}" type="pres">
      <dgm:prSet presAssocID="{F6CD289B-C716-4431-9837-3692DA71DFEB}" presName="parTrans" presStyleLbl="sibTrans2D1" presStyleIdx="1" presStyleCnt="4" custAng="10800000" custScaleX="160355" custScaleY="129800"/>
      <dgm:spPr/>
      <dgm:t>
        <a:bodyPr/>
        <a:lstStyle/>
        <a:p>
          <a:pPr latinLnBrk="1"/>
          <a:endParaRPr lang="ko-KR" altLang="en-US"/>
        </a:p>
      </dgm:t>
    </dgm:pt>
    <dgm:pt modelId="{0FBC137E-5C2C-4B90-836A-2D25FC9FF57C}" type="pres">
      <dgm:prSet presAssocID="{F6CD289B-C716-4431-9837-3692DA71DFEB}" presName="connectorText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0FF665F-FF13-4A1A-A2E4-F6E2118B035C}" type="pres">
      <dgm:prSet presAssocID="{BD75D46D-5577-4244-A5C8-51402A91CF4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6BAEF9-7C7F-4795-8B5E-8F8A1F116BBF}" type="pres">
      <dgm:prSet presAssocID="{47C4069E-C9D9-455B-809A-0C6F31FF9221}" presName="parTrans" presStyleLbl="sibTrans2D1" presStyleIdx="2" presStyleCnt="4" custAng="10800000" custScaleX="160355" custScaleY="129800"/>
      <dgm:spPr/>
      <dgm:t>
        <a:bodyPr/>
        <a:lstStyle/>
        <a:p>
          <a:pPr latinLnBrk="1"/>
          <a:endParaRPr lang="ko-KR" altLang="en-US"/>
        </a:p>
      </dgm:t>
    </dgm:pt>
    <dgm:pt modelId="{A6964A42-8A21-4BE2-BAB9-381FBF3260E5}" type="pres">
      <dgm:prSet presAssocID="{47C4069E-C9D9-455B-809A-0C6F31FF9221}" presName="connectorText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9A83C379-4637-4605-9C60-AF64DDC44C8D}" type="pres">
      <dgm:prSet presAssocID="{DA26B713-D508-4A37-98C1-6A86E049613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E19944-0899-423A-91BE-DCF751F91759}" type="pres">
      <dgm:prSet presAssocID="{883E4267-3F1F-4220-83BD-DFC8A28AC0CE}" presName="parTrans" presStyleLbl="sibTrans2D1" presStyleIdx="3" presStyleCnt="4" custAng="10800000" custScaleX="160355" custScaleY="129800"/>
      <dgm:spPr/>
      <dgm:t>
        <a:bodyPr/>
        <a:lstStyle/>
        <a:p>
          <a:pPr latinLnBrk="1"/>
          <a:endParaRPr lang="ko-KR" altLang="en-US"/>
        </a:p>
      </dgm:t>
    </dgm:pt>
    <dgm:pt modelId="{A7810F0E-7E84-43E6-9442-458FF25DF58A}" type="pres">
      <dgm:prSet presAssocID="{883E4267-3F1F-4220-83BD-DFC8A28AC0CE}" presName="connectorText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795493A-E331-4648-904F-203A180232C1}" type="pres">
      <dgm:prSet presAssocID="{052DA631-5582-49BC-AC3F-CE10C2EEFCE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6A5BB65-A17D-4B63-958F-B6F6AC48DA4F}" type="presOf" srcId="{789690A1-A744-4DC4-A846-C7CD033CD866}" destId="{DE4A015A-88A1-4F32-896C-14174DC0D574}" srcOrd="0" destOrd="0" presId="urn:microsoft.com/office/officeart/2005/8/layout/radial5"/>
    <dgm:cxn modelId="{72187772-D0EA-4BAD-B898-2EF1312959A7}" type="presOf" srcId="{883E4267-3F1F-4220-83BD-DFC8A28AC0CE}" destId="{D8E19944-0899-423A-91BE-DCF751F91759}" srcOrd="0" destOrd="0" presId="urn:microsoft.com/office/officeart/2005/8/layout/radial5"/>
    <dgm:cxn modelId="{809B9291-446F-43E4-8CA0-704AC70A6215}" type="presOf" srcId="{BD75D46D-5577-4244-A5C8-51402A91CF43}" destId="{90FF665F-FF13-4A1A-A2E4-F6E2118B035C}" srcOrd="0" destOrd="0" presId="urn:microsoft.com/office/officeart/2005/8/layout/radial5"/>
    <dgm:cxn modelId="{A599895D-A020-44EF-B910-EA55E3D2BFF1}" type="presOf" srcId="{F6CD289B-C716-4431-9837-3692DA71DFEB}" destId="{0FBC137E-5C2C-4B90-836A-2D25FC9FF57C}" srcOrd="1" destOrd="0" presId="urn:microsoft.com/office/officeart/2005/8/layout/radial5"/>
    <dgm:cxn modelId="{9D31F715-CB04-4472-94D2-50C71FAC9011}" type="presOf" srcId="{47C4069E-C9D9-455B-809A-0C6F31FF9221}" destId="{A6964A42-8A21-4BE2-BAB9-381FBF3260E5}" srcOrd="1" destOrd="0" presId="urn:microsoft.com/office/officeart/2005/8/layout/radial5"/>
    <dgm:cxn modelId="{B6BD1E34-AA0A-4FF5-9916-47C5E0306850}" type="presOf" srcId="{F8EE674C-BF24-40D9-85C8-C4DE4874CBD4}" destId="{3E7EFAF0-08B3-4206-8734-6C34DA4488AA}" srcOrd="0" destOrd="0" presId="urn:microsoft.com/office/officeart/2005/8/layout/radial5"/>
    <dgm:cxn modelId="{87FE36EE-C868-4D4D-B882-0B2295CAE22F}" srcId="{1E59ADA2-0C4E-47F3-8ACA-36519D58C262}" destId="{DA26B713-D508-4A37-98C1-6A86E0496133}" srcOrd="2" destOrd="0" parTransId="{47C4069E-C9D9-455B-809A-0C6F31FF9221}" sibTransId="{F0DFE36F-52AF-4F3B-AD0C-F6AA5B3E4666}"/>
    <dgm:cxn modelId="{8E43F203-A0AA-43F0-B9A9-91D89270B09F}" type="presOf" srcId="{789690A1-A744-4DC4-A846-C7CD033CD866}" destId="{ECD6783F-9422-4773-97F9-0BDE7B8DC3C2}" srcOrd="1" destOrd="0" presId="urn:microsoft.com/office/officeart/2005/8/layout/radial5"/>
    <dgm:cxn modelId="{AD625BD4-00E3-4222-9E2F-8B1210B58FD5}" type="presOf" srcId="{F6CD289B-C716-4431-9837-3692DA71DFEB}" destId="{232293A1-11E6-4B40-B6D1-3F5CABC009A9}" srcOrd="0" destOrd="0" presId="urn:microsoft.com/office/officeart/2005/8/layout/radial5"/>
    <dgm:cxn modelId="{3AC92B21-A21C-45E5-B4F6-ECFA7EF2C6D9}" srcId="{1E59ADA2-0C4E-47F3-8ACA-36519D58C262}" destId="{052DA631-5582-49BC-AC3F-CE10C2EEFCE1}" srcOrd="3" destOrd="0" parTransId="{883E4267-3F1F-4220-83BD-DFC8A28AC0CE}" sibTransId="{5F01EFC3-AA1F-4EB7-A205-00CFC2CFBDD0}"/>
    <dgm:cxn modelId="{A350D6F0-83EC-457F-BAC5-6AE13D1856D4}" type="presOf" srcId="{47C4069E-C9D9-455B-809A-0C6F31FF9221}" destId="{A36BAEF9-7C7F-4795-8B5E-8F8A1F116BBF}" srcOrd="0" destOrd="0" presId="urn:microsoft.com/office/officeart/2005/8/layout/radial5"/>
    <dgm:cxn modelId="{7D2B9905-314B-4427-8B4A-AD92439E6C05}" type="presOf" srcId="{DA26B713-D508-4A37-98C1-6A86E0496133}" destId="{9A83C379-4637-4605-9C60-AF64DDC44C8D}" srcOrd="0" destOrd="0" presId="urn:microsoft.com/office/officeart/2005/8/layout/radial5"/>
    <dgm:cxn modelId="{710485C7-BACE-4613-99AA-4EE9134634D7}" type="presOf" srcId="{052DA631-5582-49BC-AC3F-CE10C2EEFCE1}" destId="{B795493A-E331-4648-904F-203A180232C1}" srcOrd="0" destOrd="0" presId="urn:microsoft.com/office/officeart/2005/8/layout/radial5"/>
    <dgm:cxn modelId="{70EA3A6E-E41E-4D52-91AF-90724DBC2A8D}" type="presOf" srcId="{5AEC92A8-81D0-43E8-BB01-E0871E0028F8}" destId="{490C8820-7720-4A3B-BF33-115AF26C72AC}" srcOrd="0" destOrd="0" presId="urn:microsoft.com/office/officeart/2005/8/layout/radial5"/>
    <dgm:cxn modelId="{02222AD6-7CDE-4D23-88A7-A32C2BC68D86}" type="presOf" srcId="{1E59ADA2-0C4E-47F3-8ACA-36519D58C262}" destId="{DFD67270-92E9-42FC-8895-B41B282132D7}" srcOrd="0" destOrd="0" presId="urn:microsoft.com/office/officeart/2005/8/layout/radial5"/>
    <dgm:cxn modelId="{EFE36A30-376D-489E-AD75-E94CDD9EEB52}" srcId="{1E59ADA2-0C4E-47F3-8ACA-36519D58C262}" destId="{F8EE674C-BF24-40D9-85C8-C4DE4874CBD4}" srcOrd="0" destOrd="0" parTransId="{789690A1-A744-4DC4-A846-C7CD033CD866}" sibTransId="{96967191-7710-4B8A-A9C3-141E39CB7096}"/>
    <dgm:cxn modelId="{53DC2E02-E3E1-4631-8A57-C4B627C5A2CD}" srcId="{1E59ADA2-0C4E-47F3-8ACA-36519D58C262}" destId="{BD75D46D-5577-4244-A5C8-51402A91CF43}" srcOrd="1" destOrd="0" parTransId="{F6CD289B-C716-4431-9837-3692DA71DFEB}" sibTransId="{7976736A-5D75-4A29-9834-56F2EDBDA14C}"/>
    <dgm:cxn modelId="{5B07B7A0-40A2-43A0-90AE-8625F1719A95}" srcId="{5AEC92A8-81D0-43E8-BB01-E0871E0028F8}" destId="{1E59ADA2-0C4E-47F3-8ACA-36519D58C262}" srcOrd="0" destOrd="0" parTransId="{5BB4A4BC-7BD8-4096-992E-4628419B5BD2}" sibTransId="{E857B7C7-574A-4FEF-915A-A262E5C8F084}"/>
    <dgm:cxn modelId="{EF54F8B3-BECC-420F-B1CE-E044291FBC73}" type="presOf" srcId="{883E4267-3F1F-4220-83BD-DFC8A28AC0CE}" destId="{A7810F0E-7E84-43E6-9442-458FF25DF58A}" srcOrd="1" destOrd="0" presId="urn:microsoft.com/office/officeart/2005/8/layout/radial5"/>
    <dgm:cxn modelId="{11966AFB-CA25-49C3-8204-DAF47646F1A5}" type="presParOf" srcId="{490C8820-7720-4A3B-BF33-115AF26C72AC}" destId="{DFD67270-92E9-42FC-8895-B41B282132D7}" srcOrd="0" destOrd="0" presId="urn:microsoft.com/office/officeart/2005/8/layout/radial5"/>
    <dgm:cxn modelId="{45613251-A627-4C04-8C05-2B82C9ABDC45}" type="presParOf" srcId="{490C8820-7720-4A3B-BF33-115AF26C72AC}" destId="{DE4A015A-88A1-4F32-896C-14174DC0D574}" srcOrd="1" destOrd="0" presId="urn:microsoft.com/office/officeart/2005/8/layout/radial5"/>
    <dgm:cxn modelId="{F4A5B13D-476B-48D0-B501-60E108657B1A}" type="presParOf" srcId="{DE4A015A-88A1-4F32-896C-14174DC0D574}" destId="{ECD6783F-9422-4773-97F9-0BDE7B8DC3C2}" srcOrd="0" destOrd="0" presId="urn:microsoft.com/office/officeart/2005/8/layout/radial5"/>
    <dgm:cxn modelId="{C8C3560F-47B1-42C6-B414-004B9E61C0B9}" type="presParOf" srcId="{490C8820-7720-4A3B-BF33-115AF26C72AC}" destId="{3E7EFAF0-08B3-4206-8734-6C34DA4488AA}" srcOrd="2" destOrd="0" presId="urn:microsoft.com/office/officeart/2005/8/layout/radial5"/>
    <dgm:cxn modelId="{E8C71EF5-7896-4FA7-9AD8-7499A6C50B61}" type="presParOf" srcId="{490C8820-7720-4A3B-BF33-115AF26C72AC}" destId="{232293A1-11E6-4B40-B6D1-3F5CABC009A9}" srcOrd="3" destOrd="0" presId="urn:microsoft.com/office/officeart/2005/8/layout/radial5"/>
    <dgm:cxn modelId="{1372A3C5-C4B7-42A6-884A-9C62A7BAE553}" type="presParOf" srcId="{232293A1-11E6-4B40-B6D1-3F5CABC009A9}" destId="{0FBC137E-5C2C-4B90-836A-2D25FC9FF57C}" srcOrd="0" destOrd="0" presId="urn:microsoft.com/office/officeart/2005/8/layout/radial5"/>
    <dgm:cxn modelId="{5F3B3F14-CB33-4CEC-9E06-8AE42A7FFA53}" type="presParOf" srcId="{490C8820-7720-4A3B-BF33-115AF26C72AC}" destId="{90FF665F-FF13-4A1A-A2E4-F6E2118B035C}" srcOrd="4" destOrd="0" presId="urn:microsoft.com/office/officeart/2005/8/layout/radial5"/>
    <dgm:cxn modelId="{27C10664-A85E-4F95-BA29-E1006602D298}" type="presParOf" srcId="{490C8820-7720-4A3B-BF33-115AF26C72AC}" destId="{A36BAEF9-7C7F-4795-8B5E-8F8A1F116BBF}" srcOrd="5" destOrd="0" presId="urn:microsoft.com/office/officeart/2005/8/layout/radial5"/>
    <dgm:cxn modelId="{95B0228D-78B4-428E-B433-7D751CFB80BD}" type="presParOf" srcId="{A36BAEF9-7C7F-4795-8B5E-8F8A1F116BBF}" destId="{A6964A42-8A21-4BE2-BAB9-381FBF3260E5}" srcOrd="0" destOrd="0" presId="urn:microsoft.com/office/officeart/2005/8/layout/radial5"/>
    <dgm:cxn modelId="{CFFD7218-03BC-43A4-A409-04B7CE0E0D52}" type="presParOf" srcId="{490C8820-7720-4A3B-BF33-115AF26C72AC}" destId="{9A83C379-4637-4605-9C60-AF64DDC44C8D}" srcOrd="6" destOrd="0" presId="urn:microsoft.com/office/officeart/2005/8/layout/radial5"/>
    <dgm:cxn modelId="{85F6ADFB-7564-428D-9B47-4B40C2D7CCA7}" type="presParOf" srcId="{490C8820-7720-4A3B-BF33-115AF26C72AC}" destId="{D8E19944-0899-423A-91BE-DCF751F91759}" srcOrd="7" destOrd="0" presId="urn:microsoft.com/office/officeart/2005/8/layout/radial5"/>
    <dgm:cxn modelId="{83319ECD-F3DA-4AEC-824B-89D58A1EABB8}" type="presParOf" srcId="{D8E19944-0899-423A-91BE-DCF751F91759}" destId="{A7810F0E-7E84-43E6-9442-458FF25DF58A}" srcOrd="0" destOrd="0" presId="urn:microsoft.com/office/officeart/2005/8/layout/radial5"/>
    <dgm:cxn modelId="{CBFFB205-ACC3-4BCD-A9DC-4C52C6E3763D}" type="presParOf" srcId="{490C8820-7720-4A3B-BF33-115AF26C72AC}" destId="{B795493A-E331-4648-904F-203A180232C1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67270-92E9-42FC-8895-B41B282132D7}">
      <dsp:nvSpPr>
        <dsp:cNvPr id="0" name=""/>
        <dsp:cNvSpPr/>
      </dsp:nvSpPr>
      <dsp:spPr>
        <a:xfrm>
          <a:off x="3096343" y="1656187"/>
          <a:ext cx="1728192" cy="165617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3810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smtClean="0">
              <a:solidFill>
                <a:schemeClr val="bg1"/>
              </a:solidFill>
            </a:rPr>
            <a:t>무인 편의점 결제 시스템</a:t>
          </a:r>
          <a:endParaRPr lang="ko-KR" altLang="en-US" sz="1500" b="1" kern="1200" dirty="0">
            <a:solidFill>
              <a:schemeClr val="bg1"/>
            </a:solidFill>
          </a:endParaRPr>
        </a:p>
      </dsp:txBody>
      <dsp:txXfrm>
        <a:off x="3349431" y="1898729"/>
        <a:ext cx="1222016" cy="1171093"/>
      </dsp:txXfrm>
    </dsp:sp>
    <dsp:sp modelId="{DE4A015A-88A1-4F32-896C-14174DC0D574}">
      <dsp:nvSpPr>
        <dsp:cNvPr id="0" name=""/>
        <dsp:cNvSpPr/>
      </dsp:nvSpPr>
      <dsp:spPr>
        <a:xfrm rot="5400000">
          <a:off x="3812722" y="1199559"/>
          <a:ext cx="295435" cy="57606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3857037" y="1270457"/>
        <a:ext cx="206805" cy="345638"/>
      </dsp:txXfrm>
    </dsp:sp>
    <dsp:sp modelId="{3E7EFAF0-08B3-4206-8734-6C34DA4488AA}">
      <dsp:nvSpPr>
        <dsp:cNvPr id="0" name=""/>
        <dsp:cNvSpPr/>
      </dsp:nvSpPr>
      <dsp:spPr>
        <a:xfrm>
          <a:off x="3307779" y="3246"/>
          <a:ext cx="1305320" cy="130532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3810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>
              <a:solidFill>
                <a:schemeClr val="bg1"/>
              </a:solidFill>
            </a:rPr>
            <a:t>Image     </a:t>
          </a:r>
          <a:r>
            <a:rPr lang="ko-KR" altLang="en-US" sz="1300" b="1" kern="1200" dirty="0" smtClean="0">
              <a:solidFill>
                <a:schemeClr val="bg1"/>
              </a:solidFill>
            </a:rPr>
            <a:t>데이터 구축</a:t>
          </a:r>
          <a:endParaRPr lang="ko-KR" altLang="en-US" sz="1300" b="1" kern="1200" dirty="0">
            <a:solidFill>
              <a:schemeClr val="bg1"/>
            </a:solidFill>
          </a:endParaRPr>
        </a:p>
      </dsp:txBody>
      <dsp:txXfrm>
        <a:off x="3498939" y="194406"/>
        <a:ext cx="923000" cy="923000"/>
      </dsp:txXfrm>
    </dsp:sp>
    <dsp:sp modelId="{232293A1-11E6-4B40-B6D1-3F5CABC009A9}">
      <dsp:nvSpPr>
        <dsp:cNvPr id="0" name=""/>
        <dsp:cNvSpPr/>
      </dsp:nvSpPr>
      <dsp:spPr>
        <a:xfrm rot="10800000">
          <a:off x="4843251" y="2196243"/>
          <a:ext cx="264833" cy="57606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4922701" y="2311456"/>
        <a:ext cx="185383" cy="345638"/>
      </dsp:txXfrm>
    </dsp:sp>
    <dsp:sp modelId="{90FF665F-FF13-4A1A-A2E4-F6E2118B035C}">
      <dsp:nvSpPr>
        <dsp:cNvPr id="0" name=""/>
        <dsp:cNvSpPr/>
      </dsp:nvSpPr>
      <dsp:spPr>
        <a:xfrm>
          <a:off x="5136148" y="1831615"/>
          <a:ext cx="1305320" cy="130532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3810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solidFill>
                <a:schemeClr val="bg1"/>
              </a:solidFill>
            </a:rPr>
            <a:t> 물품 인식         </a:t>
          </a:r>
          <a:r>
            <a:rPr lang="en-US" altLang="ko-KR" sz="1300" b="1" kern="1200" dirty="0" smtClean="0">
              <a:solidFill>
                <a:schemeClr val="bg1"/>
              </a:solidFill>
            </a:rPr>
            <a:t>(</a:t>
          </a:r>
          <a:r>
            <a:rPr lang="ko-KR" altLang="en-US" sz="1300" b="1" kern="1200" dirty="0" err="1" smtClean="0">
              <a:solidFill>
                <a:schemeClr val="bg1"/>
              </a:solidFill>
            </a:rPr>
            <a:t>상품목록화</a:t>
          </a:r>
          <a:r>
            <a:rPr lang="en-US" altLang="ko-KR" sz="1300" b="1" kern="1200" dirty="0" smtClean="0">
              <a:solidFill>
                <a:schemeClr val="bg1"/>
              </a:solidFill>
            </a:rPr>
            <a:t>)</a:t>
          </a:r>
          <a:endParaRPr lang="ko-KR" altLang="en-US" sz="1300" b="1" kern="1200" dirty="0">
            <a:solidFill>
              <a:schemeClr val="bg1"/>
            </a:solidFill>
          </a:endParaRPr>
        </a:p>
      </dsp:txBody>
      <dsp:txXfrm>
        <a:off x="5327308" y="2022775"/>
        <a:ext cx="923000" cy="923000"/>
      </dsp:txXfrm>
    </dsp:sp>
    <dsp:sp modelId="{A36BAEF9-7C7F-4795-8B5E-8F8A1F116BBF}">
      <dsp:nvSpPr>
        <dsp:cNvPr id="0" name=""/>
        <dsp:cNvSpPr/>
      </dsp:nvSpPr>
      <dsp:spPr>
        <a:xfrm rot="16200000">
          <a:off x="3812722" y="3192928"/>
          <a:ext cx="295435" cy="57606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3857037" y="3352456"/>
        <a:ext cx="206805" cy="345638"/>
      </dsp:txXfrm>
    </dsp:sp>
    <dsp:sp modelId="{9A83C379-4637-4605-9C60-AF64DDC44C8D}">
      <dsp:nvSpPr>
        <dsp:cNvPr id="0" name=""/>
        <dsp:cNvSpPr/>
      </dsp:nvSpPr>
      <dsp:spPr>
        <a:xfrm>
          <a:off x="3307779" y="3659984"/>
          <a:ext cx="1305320" cy="130532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3810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solidFill>
                <a:schemeClr val="bg1"/>
              </a:solidFill>
            </a:rPr>
            <a:t>얼굴 인식 </a:t>
          </a:r>
          <a:r>
            <a:rPr lang="en-US" altLang="ko-KR" sz="1300" b="1" kern="1200" dirty="0" smtClean="0">
              <a:solidFill>
                <a:schemeClr val="bg1"/>
              </a:solidFill>
            </a:rPr>
            <a:t>(</a:t>
          </a:r>
          <a:r>
            <a:rPr lang="ko-KR" altLang="en-US" sz="1300" b="1" kern="1200" dirty="0" smtClean="0">
              <a:solidFill>
                <a:schemeClr val="bg1"/>
              </a:solidFill>
            </a:rPr>
            <a:t>구매</a:t>
          </a:r>
          <a:r>
            <a:rPr lang="en-US" altLang="ko-KR" sz="1300" b="1" kern="1200" dirty="0" smtClean="0">
              <a:solidFill>
                <a:schemeClr val="bg1"/>
              </a:solidFill>
            </a:rPr>
            <a:t>)</a:t>
          </a:r>
          <a:endParaRPr lang="ko-KR" altLang="en-US" sz="1300" b="1" kern="1200" dirty="0">
            <a:solidFill>
              <a:schemeClr val="bg1"/>
            </a:solidFill>
          </a:endParaRPr>
        </a:p>
      </dsp:txBody>
      <dsp:txXfrm>
        <a:off x="3498939" y="3851144"/>
        <a:ext cx="923000" cy="923000"/>
      </dsp:txXfrm>
    </dsp:sp>
    <dsp:sp modelId="{D8E19944-0899-423A-91BE-DCF751F91759}">
      <dsp:nvSpPr>
        <dsp:cNvPr id="0" name=""/>
        <dsp:cNvSpPr/>
      </dsp:nvSpPr>
      <dsp:spPr>
        <a:xfrm>
          <a:off x="2812795" y="2196243"/>
          <a:ext cx="264833" cy="57606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 rot="10800000">
        <a:off x="2812795" y="2311456"/>
        <a:ext cx="185383" cy="345638"/>
      </dsp:txXfrm>
    </dsp:sp>
    <dsp:sp modelId="{B795493A-E331-4648-904F-203A180232C1}">
      <dsp:nvSpPr>
        <dsp:cNvPr id="0" name=""/>
        <dsp:cNvSpPr/>
      </dsp:nvSpPr>
      <dsp:spPr>
        <a:xfrm>
          <a:off x="1479410" y="1831615"/>
          <a:ext cx="1305320" cy="130532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3810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>
              <a:solidFill>
                <a:schemeClr val="bg1"/>
              </a:solidFill>
            </a:rPr>
            <a:t>GUI</a:t>
          </a:r>
          <a:r>
            <a:rPr lang="ko-KR" altLang="en-US" sz="1300" b="1" kern="1200" dirty="0" smtClean="0">
              <a:solidFill>
                <a:schemeClr val="bg1"/>
              </a:solidFill>
            </a:rPr>
            <a:t>로      전체 시스템 시각화</a:t>
          </a:r>
          <a:endParaRPr lang="ko-KR" altLang="en-US" sz="1300" b="1" kern="1200" dirty="0">
            <a:solidFill>
              <a:schemeClr val="bg1"/>
            </a:solidFill>
          </a:endParaRPr>
        </a:p>
      </dsp:txBody>
      <dsp:txXfrm>
        <a:off x="1670570" y="2022775"/>
        <a:ext cx="923000" cy="92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C5BCF-402A-4C17-B82D-211B67DD7F02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615E3-F9A1-4562-B5E0-6984CE576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0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8032-7F44-4622-84A2-98A0204CD942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0446-07C7-4AD5-B14C-9A498ECC06A0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7879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0446-07C7-4AD5-B14C-9A498ECC06A0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4654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0446-07C7-4AD5-B14C-9A498ECC06A0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80202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0446-07C7-4AD5-B14C-9A498ECC06A0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3800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0446-07C7-4AD5-B14C-9A498ECC06A0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4145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0446-07C7-4AD5-B14C-9A498ECC06A0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6506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DFC2-1B94-4106-8C92-180F9AEC3946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301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8D6F-B369-40FC-8C9C-A8A5BE79581F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9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A26E-92CC-42C5-B9C3-2C6AA837D258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7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663F-45F0-442D-9DDE-59D48C2E6D74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C963-3001-468E-8DA5-94CEAA888BAF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1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A276-39DE-4E7A-9E1D-A3B5CFCB1182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43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3371-5DCE-4659-8ABC-BED1AEABA2AF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2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81DA-12E2-4E6F-A8BB-C304269E6D87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6532-3A4A-4E10-8339-685CC268EE19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67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86821-F665-4E5B-82FB-B5F1000731F6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E30446-07C7-4AD5-B14C-9A498ECC06A0}" type="datetime1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7AD-7D80-45E6-9B72-991AAE1BF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85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2AB3E2-093B-4442-A4B6-E7C00B8613A2}"/>
              </a:ext>
            </a:extLst>
          </p:cNvPr>
          <p:cNvSpPr txBox="1"/>
          <p:nvPr/>
        </p:nvSpPr>
        <p:spPr>
          <a:xfrm>
            <a:off x="2423592" y="2132856"/>
            <a:ext cx="770485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“</a:t>
            </a:r>
            <a:r>
              <a:rPr lang="ko-KR" altLang="en-US" sz="4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무인 편의점 결제 시스템 </a:t>
            </a:r>
            <a:r>
              <a:rPr lang="ko-KR" altLang="en-US" sz="4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구축</a:t>
            </a:r>
            <a:r>
              <a:rPr lang="en-US" altLang="ko-KR" sz="4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”</a:t>
            </a:r>
            <a:endParaRPr lang="en-US" altLang="ko-KR" sz="4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㈜롯데정보통신 프로젝트</a:t>
            </a:r>
            <a:r>
              <a:rPr lang="en-US" altLang="ko-KR" sz="3500" b="1" dirty="0" smtClean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3500" b="1" dirty="0" smtClean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교육생</a:t>
            </a:r>
            <a:endParaRPr lang="en-US" altLang="ko-KR" sz="3500" b="1" dirty="0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500" b="1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권혁화</a:t>
            </a:r>
            <a:r>
              <a:rPr lang="ko-KR" altLang="en-US" sz="35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35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김정운 </a:t>
            </a:r>
            <a:r>
              <a:rPr lang="en-US" altLang="ko-KR" sz="35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35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3500" b="1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지명화</a:t>
            </a:r>
            <a:r>
              <a:rPr lang="ko-KR" altLang="en-US" sz="35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5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35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3500" b="1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홍인화</a:t>
            </a:r>
            <a:endParaRPr lang="ko-KR" altLang="en-US" sz="3500" b="1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26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7724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03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진행 과정</a:t>
            </a:r>
            <a:r>
              <a:rPr lang="en-US" altLang="ko-KR" sz="2500" b="1" dirty="0" smtClean="0">
                <a:latin typeface="+mj-ea"/>
                <a:ea typeface="+mj-ea"/>
              </a:rPr>
              <a:t>(Object Detection)</a:t>
            </a:r>
            <a:endParaRPr lang="ko-KR" altLang="en-US" sz="2500" b="1" dirty="0">
              <a:latin typeface="+mj-ea"/>
              <a:ea typeface="+mj-ea"/>
            </a:endParaRPr>
          </a:p>
        </p:txBody>
      </p:sp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-143" y="1019614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sp>
        <p:nvSpPr>
          <p:cNvPr id="31" name="오른쪽 화살표 30"/>
          <p:cNvSpPr/>
          <p:nvPr/>
        </p:nvSpPr>
        <p:spPr>
          <a:xfrm rot="20110667">
            <a:off x="2118124" y="2860180"/>
            <a:ext cx="530920" cy="329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1918346">
            <a:off x="2099944" y="3399658"/>
            <a:ext cx="539396" cy="322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7995" y="3100787"/>
            <a:ext cx="217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Object Detection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11624" y="26369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One Stage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11624" y="365559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Two Stage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4049494" y="1506240"/>
            <a:ext cx="955695" cy="1163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4108642" y="2006012"/>
            <a:ext cx="939689" cy="70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4151784" y="2222442"/>
            <a:ext cx="1397018" cy="545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4160923" y="2590017"/>
            <a:ext cx="1328731" cy="24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163470" y="2899668"/>
            <a:ext cx="1706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033200" y="3360512"/>
            <a:ext cx="1675548" cy="396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4076706" y="3753614"/>
            <a:ext cx="1412948" cy="90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076706" y="3913509"/>
            <a:ext cx="2211046" cy="202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076706" y="3986238"/>
            <a:ext cx="1570259" cy="362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047005" y="4048418"/>
            <a:ext cx="1832415" cy="69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914302" y="4093928"/>
            <a:ext cx="218007" cy="1016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3967291" y="3323631"/>
            <a:ext cx="630675" cy="378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995953" y="1206970"/>
            <a:ext cx="6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SSD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05189" y="1654361"/>
            <a:ext cx="136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YOLO v5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07950" y="2016499"/>
            <a:ext cx="143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RefineNet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98793" y="2384203"/>
            <a:ext cx="143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RefineDet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79420" y="2712379"/>
            <a:ext cx="143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NETNet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97966" y="3014328"/>
            <a:ext cx="100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R-CNN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33943" y="3162489"/>
            <a:ext cx="251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Fast/Faster R-CNN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48802" y="3544262"/>
            <a:ext cx="201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Mask R-CNN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35220" y="5150752"/>
            <a:ext cx="201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DetectoRS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22967" y="5306939"/>
            <a:ext cx="201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Dynamic R-CNN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63125" y="4247564"/>
            <a:ext cx="98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IterDet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95580" y="4568700"/>
            <a:ext cx="201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EfficientDet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77288" y="4842014"/>
            <a:ext cx="201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SpineNet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34873" y="3940775"/>
            <a:ext cx="230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Cascade R-CNN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985753" y="4070633"/>
            <a:ext cx="1246770" cy="771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962444" y="4102820"/>
            <a:ext cx="1085887" cy="1237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048331" y="5306939"/>
            <a:ext cx="1974616" cy="3965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76" y="2116098"/>
            <a:ext cx="3500499" cy="27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03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진행 과정</a:t>
            </a:r>
            <a:r>
              <a:rPr lang="en-US" altLang="ko-KR" sz="2500" b="1" dirty="0" smtClean="0">
                <a:latin typeface="+mj-ea"/>
                <a:ea typeface="+mj-ea"/>
              </a:rPr>
              <a:t>(Face Recognition)</a:t>
            </a:r>
            <a:endParaRPr lang="ko-KR" altLang="en-US" sz="2500" b="1" dirty="0">
              <a:latin typeface="+mj-ea"/>
              <a:ea typeface="+mj-ea"/>
            </a:endParaRPr>
          </a:p>
        </p:txBody>
      </p:sp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-143" y="1019614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sp>
        <p:nvSpPr>
          <p:cNvPr id="67" name="순서도: 처리 66"/>
          <p:cNvSpPr/>
          <p:nvPr/>
        </p:nvSpPr>
        <p:spPr>
          <a:xfrm>
            <a:off x="623392" y="1335532"/>
            <a:ext cx="3024336" cy="792088"/>
          </a:xfrm>
          <a:prstGeom prst="flowChart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59B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</a:rPr>
              <a:t>모든 얼굴 찾기</a:t>
            </a:r>
            <a:r>
              <a:rPr lang="en-US" altLang="ko-KR" sz="1600" smtClean="0">
                <a:solidFill>
                  <a:schemeClr val="bg1"/>
                </a:solidFill>
              </a:rPr>
              <a:t>(</a:t>
            </a:r>
            <a:r>
              <a:rPr lang="en-US" altLang="ko-KR" sz="1600" b="1" smtClean="0">
                <a:solidFill>
                  <a:schemeClr val="bg1"/>
                </a:solidFill>
              </a:rPr>
              <a:t>Detection</a:t>
            </a:r>
            <a:r>
              <a:rPr lang="en-US" altLang="ko-KR" sz="1600" smtClean="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68" name="순서도: 판단 67"/>
          <p:cNvSpPr/>
          <p:nvPr/>
        </p:nvSpPr>
        <p:spPr>
          <a:xfrm>
            <a:off x="623392" y="3743674"/>
            <a:ext cx="3024336" cy="936104"/>
          </a:xfrm>
          <a:prstGeom prst="flowChartDecisi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인코딩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smtClean="0">
                <a:solidFill>
                  <a:schemeClr val="bg1"/>
                </a:solidFill>
              </a:rPr>
              <a:t>Encoding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순서도: 처리 68"/>
          <p:cNvSpPr/>
          <p:nvPr/>
        </p:nvSpPr>
        <p:spPr>
          <a:xfrm>
            <a:off x="624052" y="5021419"/>
            <a:ext cx="3023676" cy="802027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분류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smtClean="0">
                <a:solidFill>
                  <a:schemeClr val="bg1"/>
                </a:solidFill>
              </a:rPr>
              <a:t>Classify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0" name="순서도: 데이터 69"/>
          <p:cNvSpPr/>
          <p:nvPr/>
        </p:nvSpPr>
        <p:spPr>
          <a:xfrm>
            <a:off x="624052" y="2469261"/>
            <a:ext cx="3023676" cy="932772"/>
          </a:xfrm>
          <a:prstGeom prst="flowChartInputOutp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</a:rPr>
              <a:t>위치교정</a:t>
            </a:r>
            <a:r>
              <a:rPr lang="en-US" altLang="ko-KR" sz="1600">
                <a:solidFill>
                  <a:schemeClr val="bg1"/>
                </a:solidFill>
              </a:rPr>
              <a:t>(</a:t>
            </a:r>
            <a:r>
              <a:rPr lang="en-US" altLang="ko-KR" sz="1600" b="1">
                <a:solidFill>
                  <a:schemeClr val="bg1"/>
                </a:solidFill>
              </a:rPr>
              <a:t>Posing</a:t>
            </a:r>
            <a:r>
              <a:rPr lang="en-US" altLang="ko-KR" sz="1600">
                <a:solidFill>
                  <a:schemeClr val="bg1"/>
                </a:solidFill>
              </a:rPr>
              <a:t>), </a:t>
            </a:r>
            <a:r>
              <a:rPr lang="ko-KR" altLang="en-US" sz="1600">
                <a:solidFill>
                  <a:schemeClr val="bg1"/>
                </a:solidFill>
              </a:rPr>
              <a:t>투영</a:t>
            </a:r>
            <a:r>
              <a:rPr lang="en-US" altLang="ko-KR" sz="1600">
                <a:solidFill>
                  <a:schemeClr val="bg1"/>
                </a:solidFill>
              </a:rPr>
              <a:t>(</a:t>
            </a:r>
            <a:r>
              <a:rPr lang="en-US" altLang="ko-KR" sz="1600" b="1">
                <a:solidFill>
                  <a:schemeClr val="bg1"/>
                </a:solidFill>
              </a:rPr>
              <a:t>Projection</a:t>
            </a:r>
            <a:r>
              <a:rPr lang="en-US" altLang="ko-KR" sz="1600" smtClean="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cxnSp>
        <p:nvCxnSpPr>
          <p:cNvPr id="71" name="직선 연결선 70"/>
          <p:cNvCxnSpPr>
            <a:stCxn id="67" idx="2"/>
            <a:endCxn id="70" idx="1"/>
          </p:cNvCxnSpPr>
          <p:nvPr/>
        </p:nvCxnSpPr>
        <p:spPr>
          <a:xfrm>
            <a:off x="2135560" y="2127620"/>
            <a:ext cx="330" cy="341641"/>
          </a:xfrm>
          <a:prstGeom prst="line">
            <a:avLst/>
          </a:prstGeom>
          <a:ln w="38100">
            <a:solidFill>
              <a:srgbClr val="F59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70" idx="4"/>
            <a:endCxn id="68" idx="0"/>
          </p:cNvCxnSpPr>
          <p:nvPr/>
        </p:nvCxnSpPr>
        <p:spPr>
          <a:xfrm flipH="1">
            <a:off x="2135560" y="3402033"/>
            <a:ext cx="330" cy="341641"/>
          </a:xfrm>
          <a:prstGeom prst="line">
            <a:avLst/>
          </a:prstGeom>
          <a:ln w="38100">
            <a:solidFill>
              <a:srgbClr val="FAC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8" idx="2"/>
            <a:endCxn id="69" idx="0"/>
          </p:cNvCxnSpPr>
          <p:nvPr/>
        </p:nvCxnSpPr>
        <p:spPr>
          <a:xfrm>
            <a:off x="2135560" y="4679778"/>
            <a:ext cx="330" cy="341641"/>
          </a:xfrm>
          <a:prstGeom prst="line">
            <a:avLst/>
          </a:prstGeom>
          <a:ln w="38100">
            <a:solidFill>
              <a:srgbClr val="CDD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오른쪽 화살표 73"/>
          <p:cNvSpPr/>
          <p:nvPr/>
        </p:nvSpPr>
        <p:spPr>
          <a:xfrm>
            <a:off x="3938790" y="1191516"/>
            <a:ext cx="720080" cy="1080120"/>
          </a:xfrm>
          <a:prstGeom prst="rightArrow">
            <a:avLst/>
          </a:prstGeom>
          <a:solidFill>
            <a:srgbClr val="F59B74"/>
          </a:solidFill>
          <a:ln>
            <a:solidFill>
              <a:srgbClr val="F59B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>
            <a:off x="3938790" y="2389490"/>
            <a:ext cx="720080" cy="1084111"/>
          </a:xfrm>
          <a:prstGeom prst="rightArrow">
            <a:avLst/>
          </a:prstGeom>
          <a:solidFill>
            <a:srgbClr val="FAC96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75"/>
          <p:cNvSpPr/>
          <p:nvPr/>
        </p:nvSpPr>
        <p:spPr>
          <a:xfrm>
            <a:off x="3938790" y="3630576"/>
            <a:ext cx="720080" cy="1065712"/>
          </a:xfrm>
          <a:prstGeom prst="rightArrow">
            <a:avLst/>
          </a:prstGeom>
          <a:solidFill>
            <a:srgbClr val="CDDFBF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오른쪽 화살표 76"/>
          <p:cNvSpPr/>
          <p:nvPr/>
        </p:nvSpPr>
        <p:spPr>
          <a:xfrm>
            <a:off x="3938790" y="4909675"/>
            <a:ext cx="720080" cy="1061406"/>
          </a:xfrm>
          <a:prstGeom prst="rightArrow">
            <a:avLst/>
          </a:prstGeom>
          <a:solidFill>
            <a:srgbClr val="4F95B9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55" y="1203841"/>
            <a:ext cx="1024652" cy="106779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64" y="2389490"/>
            <a:ext cx="1900275" cy="2617562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78" y="5142512"/>
            <a:ext cx="3074132" cy="73048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40" y="5609219"/>
            <a:ext cx="790945" cy="52756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982" y="5609219"/>
            <a:ext cx="456212" cy="52262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237" y="5604347"/>
            <a:ext cx="536390" cy="53639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78" y="5589923"/>
            <a:ext cx="378151" cy="54191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80" y="5596434"/>
            <a:ext cx="502776" cy="502776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00895" y="5618192"/>
            <a:ext cx="396132" cy="509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46" y="1644444"/>
            <a:ext cx="2892614" cy="38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78785-7455-426F-B501-DBA892B7AE1C}"/>
              </a:ext>
            </a:extLst>
          </p:cNvPr>
          <p:cNvSpPr txBox="1"/>
          <p:nvPr/>
        </p:nvSpPr>
        <p:spPr>
          <a:xfrm>
            <a:off x="4979352" y="316739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</a:rPr>
              <a:t>결과 및 고찰</a:t>
            </a:r>
            <a:endParaRPr lang="ko-KR" altLang="en-US" sz="2800" b="1" dirty="0">
              <a:latin typeface="+mj-ea"/>
            </a:endParaRPr>
          </a:p>
        </p:txBody>
      </p:sp>
      <p:pic>
        <p:nvPicPr>
          <p:cNvPr id="4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9252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-143" y="1019614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04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결과 및 고찰</a:t>
            </a:r>
            <a:endParaRPr lang="ko-KR" altLang="en-US" sz="2500" b="1" dirty="0">
              <a:latin typeface="+mj-ea"/>
              <a:ea typeface="+mj-ea"/>
            </a:endParaRPr>
          </a:p>
        </p:txBody>
      </p:sp>
      <p:pic>
        <p:nvPicPr>
          <p:cNvPr id="21" name="Picture 3" descr="C:\Users\사용자\Downloads\gui_new\gui_new\스크린샷, 2020-11-13 13-00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6" y="2132856"/>
            <a:ext cx="520646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사용자\Downloads\gui_new\gui_new\스크린샷, 2020-11-13 13-00-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/>
          <a:stretch/>
        </p:blipFill>
        <p:spPr bwMode="auto">
          <a:xfrm>
            <a:off x="6888088" y="2132856"/>
            <a:ext cx="518457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꺾인 연결선 24"/>
          <p:cNvCxnSpPr>
            <a:endCxn id="22" idx="1"/>
          </p:cNvCxnSpPr>
          <p:nvPr/>
        </p:nvCxnSpPr>
        <p:spPr>
          <a:xfrm flipV="1">
            <a:off x="3359696" y="3933056"/>
            <a:ext cx="3528392" cy="104982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60125" y="3329764"/>
            <a:ext cx="1271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시작 버튼을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눌러 진행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9376" y="1340768"/>
            <a:ext cx="4032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bg1"/>
                </a:solidFill>
              </a:rPr>
              <a:t>메인 화면 및 동작 선택 화면</a:t>
            </a:r>
            <a:endParaRPr lang="en-US" altLang="ko-KR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0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-143" y="1019614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04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결과 및 고찰</a:t>
            </a:r>
            <a:endParaRPr lang="ko-KR" altLang="en-US" sz="2500" b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376" y="1340768"/>
            <a:ext cx="4032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bg1"/>
                </a:solidFill>
              </a:rPr>
              <a:t>고객 신원 등록 과정</a:t>
            </a:r>
            <a:endParaRPr lang="en-US" altLang="ko-KR" sz="2200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804937"/>
            <a:ext cx="7589115" cy="42666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32699" y="2349132"/>
            <a:ext cx="737389" cy="490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50275" y="2789795"/>
            <a:ext cx="15274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고객 </a:t>
            </a:r>
            <a:r>
              <a:rPr lang="en-US" altLang="ko-KR" sz="1300" b="1" dirty="0">
                <a:solidFill>
                  <a:schemeClr val="bg1"/>
                </a:solidFill>
              </a:rPr>
              <a:t>ID </a:t>
            </a:r>
            <a:r>
              <a:rPr lang="ko-KR" altLang="en-US" sz="1300" b="1" dirty="0">
                <a:solidFill>
                  <a:schemeClr val="bg1"/>
                </a:solidFill>
              </a:rPr>
              <a:t>입력 후 등록 시작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32699" y="3105443"/>
            <a:ext cx="1553784" cy="23397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942769" y="4759540"/>
            <a:ext cx="184347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정면</a:t>
            </a:r>
            <a:r>
              <a:rPr lang="en-US" altLang="ko-KR" sz="1300" b="1" dirty="0">
                <a:solidFill>
                  <a:schemeClr val="bg1"/>
                </a:solidFill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</a:rPr>
              <a:t>좌</a:t>
            </a:r>
            <a:r>
              <a:rPr lang="en-US" altLang="ko-KR" sz="1300" b="1" dirty="0">
                <a:solidFill>
                  <a:schemeClr val="bg1"/>
                </a:solidFill>
              </a:rPr>
              <a:t>/</a:t>
            </a:r>
            <a:r>
              <a:rPr lang="ko-KR" altLang="en-US" sz="1300" b="1" dirty="0">
                <a:solidFill>
                  <a:schemeClr val="bg1"/>
                </a:solidFill>
              </a:rPr>
              <a:t>우</a:t>
            </a:r>
            <a:r>
              <a:rPr lang="en-US" altLang="ko-KR" sz="1300" b="1" dirty="0">
                <a:solidFill>
                  <a:schemeClr val="bg1"/>
                </a:solidFill>
              </a:rPr>
              <a:t>/</a:t>
            </a:r>
            <a:r>
              <a:rPr lang="ko-KR" altLang="en-US" sz="1300" b="1" dirty="0">
                <a:solidFill>
                  <a:schemeClr val="bg1"/>
                </a:solidFill>
              </a:rPr>
              <a:t>상</a:t>
            </a:r>
            <a:r>
              <a:rPr lang="en-US" altLang="ko-KR" sz="1300" b="1" dirty="0">
                <a:solidFill>
                  <a:schemeClr val="bg1"/>
                </a:solidFill>
              </a:rPr>
              <a:t>/</a:t>
            </a:r>
            <a:r>
              <a:rPr lang="ko-KR" altLang="en-US" sz="1300" b="1" dirty="0">
                <a:solidFill>
                  <a:schemeClr val="bg1"/>
                </a:solidFill>
              </a:rPr>
              <a:t>하 방향의 고객 </a:t>
            </a:r>
            <a:r>
              <a:rPr lang="ko-KR" altLang="en-US" sz="1300" b="1" dirty="0" err="1">
                <a:solidFill>
                  <a:schemeClr val="bg1"/>
                </a:solidFill>
              </a:rPr>
              <a:t>안면정보</a:t>
            </a:r>
            <a:r>
              <a:rPr lang="ko-KR" altLang="en-US" sz="1300" b="1" dirty="0">
                <a:solidFill>
                  <a:schemeClr val="bg1"/>
                </a:solidFill>
              </a:rPr>
              <a:t> 캡처 후 </a:t>
            </a:r>
            <a:r>
              <a:rPr lang="en-US" altLang="ko-KR" sz="1300" b="1" dirty="0">
                <a:solidFill>
                  <a:schemeClr val="bg1"/>
                </a:solidFill>
              </a:rPr>
              <a:t>ID </a:t>
            </a:r>
            <a:r>
              <a:rPr lang="ko-KR" altLang="en-US" sz="1300" b="1" dirty="0">
                <a:solidFill>
                  <a:schemeClr val="bg1"/>
                </a:solidFill>
              </a:rPr>
              <a:t>등록 완료</a:t>
            </a:r>
          </a:p>
        </p:txBody>
      </p:sp>
      <p:cxnSp>
        <p:nvCxnSpPr>
          <p:cNvPr id="3" name="꺾인 연결선 2"/>
          <p:cNvCxnSpPr>
            <a:stCxn id="7" idx="0"/>
            <a:endCxn id="9" idx="1"/>
          </p:cNvCxnSpPr>
          <p:nvPr/>
        </p:nvCxnSpPr>
        <p:spPr>
          <a:xfrm rot="16200000" flipH="1">
            <a:off x="6582391" y="1368134"/>
            <a:ext cx="686885" cy="2648881"/>
          </a:xfrm>
          <a:prstGeom prst="bentConnector4">
            <a:avLst>
              <a:gd name="adj1" fmla="val -33281"/>
              <a:gd name="adj2" fmla="val 569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10" idx="3"/>
            <a:endCxn id="11" idx="1"/>
          </p:cNvCxnSpPr>
          <p:nvPr/>
        </p:nvCxnSpPr>
        <p:spPr>
          <a:xfrm>
            <a:off x="6786483" y="4275334"/>
            <a:ext cx="1156286" cy="83045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5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-143" y="1019614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04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결과 및 고찰</a:t>
            </a:r>
            <a:endParaRPr lang="ko-KR" altLang="en-US" sz="2500" b="1" dirty="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600056" y="1922139"/>
            <a:ext cx="4896543" cy="3523085"/>
            <a:chOff x="8719370" y="4149080"/>
            <a:chExt cx="3388901" cy="1904492"/>
          </a:xfrm>
        </p:grpSpPr>
        <p:pic>
          <p:nvPicPr>
            <p:cNvPr id="7" name="Picture 7" descr="C:\Users\사용자\Downloads\gui_new\gui_new\스크린샷, 2020-11-13 13-51-0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9370" y="4149080"/>
              <a:ext cx="3388901" cy="190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Users\사용자\Downloads\gui_new\gui_new\스크린샷, 2020-11-13 13-53-5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755" y="4433633"/>
              <a:ext cx="1166130" cy="1270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7" descr="C:\Users\사용자\Downloads\gui_new\gui_new\스크린샷, 2020-11-13 13-51-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7" y="1922139"/>
            <a:ext cx="4896543" cy="35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1364" y="5494758"/>
            <a:ext cx="51125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판매대에 상품을 올리면 상품의 종류</a:t>
            </a:r>
            <a:r>
              <a:rPr lang="en-US" altLang="ko-KR" sz="13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 수량을 파악 및 금액 계산 </a:t>
            </a:r>
            <a:r>
              <a:rPr lang="en-US" altLang="ko-KR" sz="1300" b="1" dirty="0" smtClean="0">
                <a:solidFill>
                  <a:schemeClr val="bg1"/>
                </a:solidFill>
              </a:rPr>
              <a:t>&gt;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2042" y="5494758"/>
            <a:ext cx="51125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안면 인식으로 고객 신원이 확인되면 영수증 출력 및 결제 진행 </a:t>
            </a:r>
            <a:r>
              <a:rPr lang="en-US" altLang="ko-KR" sz="1300" b="1" dirty="0" smtClean="0">
                <a:solidFill>
                  <a:schemeClr val="bg1"/>
                </a:solidFill>
              </a:rPr>
              <a:t>&gt;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376" y="1340768"/>
            <a:ext cx="4032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bg1"/>
                </a:solidFill>
              </a:rPr>
              <a:t>결제 과정</a:t>
            </a:r>
            <a:endParaRPr lang="en-US" altLang="ko-KR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744" y="996778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04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결과 및 고찰</a:t>
            </a:r>
            <a:endParaRPr lang="ko-KR" altLang="en-US" sz="25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376" y="1340768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smtClean="0">
                <a:solidFill>
                  <a:schemeClr val="bg1"/>
                </a:solidFill>
              </a:rPr>
              <a:t>고찰</a:t>
            </a:r>
            <a:endParaRPr lang="en-US" altLang="ko-KR" sz="2200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376" y="1916832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실시간성을 위해 </a:t>
            </a:r>
            <a:r>
              <a:rPr lang="en-US" altLang="ko-KR" dirty="0" smtClean="0">
                <a:solidFill>
                  <a:schemeClr val="bg1"/>
                </a:solidFill>
              </a:rPr>
              <a:t>Webcam</a:t>
            </a:r>
            <a:r>
              <a:rPr lang="ko-KR" altLang="en-US" dirty="0" smtClean="0">
                <a:solidFill>
                  <a:schemeClr val="bg1"/>
                </a:solidFill>
              </a:rPr>
              <a:t>의 영상을 출력할 때의 속도 개선 고려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376" y="2404018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학습의 </a:t>
            </a:r>
            <a:r>
              <a:rPr lang="en-US" altLang="ko-KR" dirty="0" smtClean="0">
                <a:solidFill>
                  <a:schemeClr val="bg1"/>
                </a:solidFill>
              </a:rPr>
              <a:t>Robustness</a:t>
            </a:r>
            <a:r>
              <a:rPr lang="ko-KR" altLang="en-US" dirty="0" smtClean="0">
                <a:solidFill>
                  <a:schemeClr val="bg1"/>
                </a:solidFill>
              </a:rPr>
              <a:t>를 위해 </a:t>
            </a:r>
            <a:r>
              <a:rPr lang="en-US" altLang="ko-KR" dirty="0" smtClean="0">
                <a:solidFill>
                  <a:schemeClr val="bg1"/>
                </a:solidFill>
              </a:rPr>
              <a:t>Augmentation</a:t>
            </a:r>
            <a:r>
              <a:rPr lang="ko-KR" altLang="en-US" dirty="0" smtClean="0">
                <a:solidFill>
                  <a:schemeClr val="bg1"/>
                </a:solidFill>
              </a:rPr>
              <a:t>의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다양성 고려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9376" y="289120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편의성을 위해 서비스 기능의 추가를 고려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26" name="Picture 2" descr="국내 최초 주유소 무인편의점 직접 가보니 - 매일경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76" y="3936820"/>
            <a:ext cx="2489187" cy="187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유통 무인화] 편의점·외식업계 화두는 '무인·셀프서비스' | 연합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75" y="3921546"/>
            <a:ext cx="2748724" cy="186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무인편의점' 등장했다 : 쇼핑·소비자 : 경제 : 뉴스 : 한겨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211" y="3915660"/>
            <a:ext cx="2808312" cy="18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91966" y="5808689"/>
            <a:ext cx="1968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&lt; </a:t>
            </a:r>
            <a:r>
              <a:rPr lang="ko-KR" altLang="en-US" sz="1200" dirty="0" smtClean="0">
                <a:solidFill>
                  <a:schemeClr val="bg1"/>
                </a:solidFill>
              </a:rPr>
              <a:t>사진제공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세븐일레븐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&gt;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17969" y="5808689"/>
            <a:ext cx="1968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&lt; </a:t>
            </a:r>
            <a:r>
              <a:rPr lang="ko-KR" altLang="en-US" sz="1200" dirty="0" smtClean="0">
                <a:solidFill>
                  <a:schemeClr val="bg1"/>
                </a:solidFill>
              </a:rPr>
              <a:t>사진제공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</a:rPr>
              <a:t>이마트 </a:t>
            </a:r>
            <a:r>
              <a:rPr lang="en-US" altLang="ko-KR" sz="1200" dirty="0" smtClean="0">
                <a:solidFill>
                  <a:schemeClr val="bg1"/>
                </a:solidFill>
              </a:rPr>
              <a:t>&gt;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23991" y="5808689"/>
            <a:ext cx="1968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&lt; </a:t>
            </a:r>
            <a:r>
              <a:rPr lang="ko-KR" altLang="en-US" sz="1200" dirty="0" smtClean="0">
                <a:solidFill>
                  <a:schemeClr val="bg1"/>
                </a:solidFill>
              </a:rPr>
              <a:t>사진제공 </a:t>
            </a:r>
            <a:r>
              <a:rPr lang="en-US" altLang="ko-KR" sz="1200" dirty="0" smtClean="0">
                <a:solidFill>
                  <a:schemeClr val="bg1"/>
                </a:solidFill>
              </a:rPr>
              <a:t>: GS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리테일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&gt;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9376" y="3373817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err="1" smtClean="0">
                <a:solidFill>
                  <a:schemeClr val="bg1"/>
                </a:solidFill>
              </a:rPr>
              <a:t>모델압축</a:t>
            </a:r>
            <a:r>
              <a:rPr lang="en-US" altLang="ko-KR" dirty="0" smtClean="0">
                <a:solidFill>
                  <a:schemeClr val="bg1"/>
                </a:solidFill>
              </a:rPr>
              <a:t>, Knowledge distillation</a:t>
            </a:r>
            <a:r>
              <a:rPr lang="ko-KR" altLang="en-US" dirty="0" smtClean="0">
                <a:solidFill>
                  <a:schemeClr val="bg1"/>
                </a:solidFill>
              </a:rPr>
              <a:t>을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활용한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엣지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컴퓨팅 기술 고려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0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78785-7455-426F-B501-DBA892B7AE1C}"/>
              </a:ext>
            </a:extLst>
          </p:cNvPr>
          <p:cNvSpPr txBox="1"/>
          <p:nvPr/>
        </p:nvSpPr>
        <p:spPr>
          <a:xfrm>
            <a:off x="5105983" y="3167390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</a:rPr>
              <a:t>감사합니다</a:t>
            </a:r>
            <a:endParaRPr lang="en-US" altLang="ko-KR" sz="2800" b="1" dirty="0">
              <a:latin typeface="+mj-ea"/>
            </a:endParaRPr>
          </a:p>
        </p:txBody>
      </p:sp>
      <p:pic>
        <p:nvPicPr>
          <p:cNvPr id="4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01227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rgbClr val="FFC000"/>
                </a:solidFill>
                <a:latin typeface="+mj-ea"/>
                <a:ea typeface="+mj-ea"/>
              </a:rPr>
              <a:t>목차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0" y="999391"/>
            <a:ext cx="1219778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E6B71D-43B0-452B-BE7F-FE4F94903288}"/>
              </a:ext>
            </a:extLst>
          </p:cNvPr>
          <p:cNvSpPr/>
          <p:nvPr/>
        </p:nvSpPr>
        <p:spPr>
          <a:xfrm>
            <a:off x="1087448" y="1366823"/>
            <a:ext cx="4991065" cy="4582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01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주제 및 필요성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2000" b="1" dirty="0">
              <a:latin typeface="+mj-ea"/>
              <a:ea typeface="+mj-ea"/>
            </a:endParaRPr>
          </a:p>
          <a:p>
            <a:r>
              <a:rPr lang="en-US" altLang="ko-KR" sz="3600" b="1" dirty="0">
                <a:solidFill>
                  <a:srgbClr val="FFC000"/>
                </a:solidFill>
                <a:latin typeface="+mj-ea"/>
              </a:rPr>
              <a:t>02</a:t>
            </a:r>
            <a:r>
              <a:rPr lang="en-US" altLang="ko-KR" sz="2000" b="1" dirty="0">
                <a:latin typeface="+mj-ea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+mj-ea"/>
              </a:rPr>
              <a:t>목표 설정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j-ea"/>
            </a:endParaRPr>
          </a:p>
          <a:p>
            <a:endParaRPr lang="en-US" altLang="ko-KR" sz="2000" b="1" dirty="0">
              <a:latin typeface="+mj-ea"/>
            </a:endParaRPr>
          </a:p>
          <a:p>
            <a:r>
              <a:rPr lang="en-US" altLang="ko-KR" sz="3600" b="1" dirty="0">
                <a:solidFill>
                  <a:srgbClr val="FFC000"/>
                </a:solidFill>
                <a:latin typeface="+mj-ea"/>
              </a:rPr>
              <a:t>03</a:t>
            </a:r>
            <a:r>
              <a:rPr lang="en-US" altLang="ko-KR" sz="2000" b="1" dirty="0">
                <a:latin typeface="+mj-ea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+mj-ea"/>
              </a:rPr>
              <a:t>진행 과정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+mj-ea"/>
            </a:endParaRPr>
          </a:p>
          <a:p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j-ea"/>
            </a:endParaRPr>
          </a:p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</a:rPr>
              <a:t>04</a:t>
            </a:r>
            <a:r>
              <a:rPr lang="en-US" altLang="ko-KR" sz="2000" b="1" dirty="0" smtClean="0">
                <a:latin typeface="+mj-ea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+mj-ea"/>
              </a:rPr>
              <a:t>결과 및 고찰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j-ea"/>
            </a:endParaRPr>
          </a:p>
          <a:p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5CC858-5656-4BF2-8E86-EE054A32BEDD}"/>
              </a:ext>
            </a:extLst>
          </p:cNvPr>
          <p:cNvSpPr/>
          <p:nvPr/>
        </p:nvSpPr>
        <p:spPr>
          <a:xfrm>
            <a:off x="313706" y="2654945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>
              <a:latin typeface="+mj-ea"/>
              <a:ea typeface="+mj-ea"/>
            </a:endParaRPr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069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78785-7455-426F-B501-DBA892B7AE1C}"/>
              </a:ext>
            </a:extLst>
          </p:cNvPr>
          <p:cNvSpPr txBox="1"/>
          <p:nvPr/>
        </p:nvSpPr>
        <p:spPr>
          <a:xfrm>
            <a:off x="4799816" y="3167390"/>
            <a:ext cx="2592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</a:rPr>
              <a:t>주제 및 필요성</a:t>
            </a:r>
            <a:endParaRPr lang="ko-KR" altLang="en-US" sz="2800" b="1" dirty="0">
              <a:latin typeface="+mj-ea"/>
            </a:endParaRPr>
          </a:p>
        </p:txBody>
      </p:sp>
      <p:pic>
        <p:nvPicPr>
          <p:cNvPr id="4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143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rgbClr val="FFC000"/>
                </a:solidFill>
                <a:latin typeface="+mj-ea"/>
                <a:ea typeface="+mj-ea"/>
              </a:rPr>
              <a:t>01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주제 및 필요성</a:t>
            </a:r>
            <a:endParaRPr lang="ko-KR" altLang="en-US" sz="2500" b="1" dirty="0">
              <a:latin typeface="+mj-ea"/>
              <a:ea typeface="+mj-ea"/>
            </a:endParaRPr>
          </a:p>
        </p:txBody>
      </p:sp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-143" y="1019614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sp>
        <p:nvSpPr>
          <p:cNvPr id="7" name="TextBox 6"/>
          <p:cNvSpPr txBox="1"/>
          <p:nvPr/>
        </p:nvSpPr>
        <p:spPr>
          <a:xfrm>
            <a:off x="479376" y="1340768"/>
            <a:ext cx="2376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bg1"/>
                </a:solidFill>
              </a:rPr>
              <a:t>주제 설정 동기</a:t>
            </a:r>
            <a:endParaRPr lang="en-US" altLang="ko-KR" sz="22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376" y="1889509"/>
            <a:ext cx="885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DT(Digital Transformation)</a:t>
            </a:r>
            <a:r>
              <a:rPr lang="ko-KR" altLang="en-US" dirty="0" smtClean="0">
                <a:solidFill>
                  <a:schemeClr val="bg1"/>
                </a:solidFill>
              </a:rPr>
              <a:t>산업이 각광받고 있는 요즘 미국의 </a:t>
            </a:r>
            <a:r>
              <a:rPr lang="en-US" altLang="ko-KR" dirty="0" smtClean="0">
                <a:solidFill>
                  <a:schemeClr val="bg1"/>
                </a:solidFill>
              </a:rPr>
              <a:t>‘</a:t>
            </a:r>
            <a:r>
              <a:rPr lang="en-US" altLang="ko-KR" dirty="0" err="1" smtClean="0">
                <a:solidFill>
                  <a:schemeClr val="bg1"/>
                </a:solidFill>
              </a:rPr>
              <a:t>AmazonGo</a:t>
            </a:r>
            <a:r>
              <a:rPr lang="en-US" altLang="ko-KR" dirty="0" smtClean="0">
                <a:solidFill>
                  <a:schemeClr val="bg1"/>
                </a:solidFill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</a:rPr>
              <a:t>와 같은 스마트 </a:t>
            </a:r>
            <a:r>
              <a:rPr lang="ko-KR" altLang="en-US" dirty="0" err="1" smtClean="0">
                <a:solidFill>
                  <a:schemeClr val="bg1"/>
                </a:solidFill>
              </a:rPr>
              <a:t>리테일</a:t>
            </a:r>
            <a:r>
              <a:rPr lang="ko-KR" altLang="en-US" dirty="0" smtClean="0">
                <a:solidFill>
                  <a:schemeClr val="bg1"/>
                </a:solidFill>
              </a:rPr>
              <a:t> 서비스를 만들어보자는 취지로 진행하게 됨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376" y="3501008"/>
            <a:ext cx="2376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bg1"/>
                </a:solidFill>
              </a:rPr>
              <a:t>필요성</a:t>
            </a:r>
            <a:endParaRPr lang="en-US" altLang="ko-KR" sz="22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376" y="4049749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인건비 감축으로 경제성 확보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376" y="4536935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대기시간 감축으로 소비자의 편의성을 확보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9376" y="5024121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포스트 코로나 시대에 발맞춘 </a:t>
            </a:r>
            <a:r>
              <a:rPr lang="ko-KR" altLang="en-US" dirty="0" err="1" smtClean="0">
                <a:solidFill>
                  <a:schemeClr val="bg1"/>
                </a:solidFill>
              </a:rPr>
              <a:t>언택트</a:t>
            </a:r>
            <a:r>
              <a:rPr lang="ko-KR" altLang="en-US" dirty="0" smtClean="0">
                <a:solidFill>
                  <a:schemeClr val="bg1"/>
                </a:solidFill>
              </a:rPr>
              <a:t> 마케팅 선도 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4" name="Picture 2" descr="점원 없으니 더 편한 쇼핑”…유통계, 무인서비스 확산 - 경향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11" y="3099879"/>
            <a:ext cx="4536504" cy="267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03511" y="5803218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&lt; </a:t>
            </a:r>
            <a:r>
              <a:rPr lang="ko-KR" altLang="en-US" sz="1200" dirty="0" smtClean="0">
                <a:solidFill>
                  <a:schemeClr val="bg1"/>
                </a:solidFill>
              </a:rPr>
              <a:t>사진제공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세븐일레븐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&gt;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7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78785-7455-426F-B501-DBA892B7AE1C}"/>
              </a:ext>
            </a:extLst>
          </p:cNvPr>
          <p:cNvSpPr txBox="1"/>
          <p:nvPr/>
        </p:nvSpPr>
        <p:spPr>
          <a:xfrm>
            <a:off x="5222208" y="31673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</a:rPr>
              <a:t>목표 설정</a:t>
            </a:r>
            <a:endParaRPr lang="ko-KR" altLang="en-US" sz="2800" b="1" dirty="0">
              <a:latin typeface="+mj-ea"/>
            </a:endParaRPr>
          </a:p>
        </p:txBody>
      </p:sp>
      <p:pic>
        <p:nvPicPr>
          <p:cNvPr id="4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41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-143" y="1019614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4991065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02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목표 설정</a:t>
            </a:r>
            <a:endParaRPr lang="ko-KR" altLang="en-US" sz="2500" b="1" dirty="0">
              <a:latin typeface="+mj-ea"/>
              <a:ea typeface="+mj-ea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814097860"/>
              </p:ext>
            </p:extLst>
          </p:nvPr>
        </p:nvGraphicFramePr>
        <p:xfrm>
          <a:off x="2135560" y="1196752"/>
          <a:ext cx="7920880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모서리가 둥근 사각형 설명선 4"/>
          <p:cNvSpPr/>
          <p:nvPr/>
        </p:nvSpPr>
        <p:spPr>
          <a:xfrm>
            <a:off x="8347265" y="1163470"/>
            <a:ext cx="2880320" cy="1872208"/>
          </a:xfrm>
          <a:prstGeom prst="wedgeRoundRectCallout">
            <a:avLst>
              <a:gd name="adj1" fmla="val -101522"/>
              <a:gd name="adj2" fmla="val 2321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8347265" y="4326378"/>
            <a:ext cx="2880320" cy="1872208"/>
          </a:xfrm>
          <a:prstGeom prst="wedgeRoundRectCallout">
            <a:avLst>
              <a:gd name="adj1" fmla="val -42564"/>
              <a:gd name="adj2" fmla="val -66870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536204" y="4326378"/>
            <a:ext cx="2880320" cy="1872208"/>
          </a:xfrm>
          <a:prstGeom prst="wedgeRoundRectCallout">
            <a:avLst>
              <a:gd name="adj1" fmla="val 115035"/>
              <a:gd name="adj2" fmla="val 14821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51384" y="1163470"/>
            <a:ext cx="2880320" cy="1872208"/>
          </a:xfrm>
          <a:prstGeom prst="wedgeRoundRectCallout">
            <a:avLst>
              <a:gd name="adj1" fmla="val 66470"/>
              <a:gd name="adj2" fmla="val 49707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87" y="4341859"/>
            <a:ext cx="2473676" cy="18528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TextBox 25"/>
          <p:cNvSpPr txBox="1"/>
          <p:nvPr/>
        </p:nvSpPr>
        <p:spPr>
          <a:xfrm>
            <a:off x="8688288" y="3349441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관련 기술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Image Classification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       Object Detection,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       &lt;Dynamic R-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cnn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&gt;, 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                  &lt;Yolo-v5&gt;,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       &lt;Faster R-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cnn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&gt;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6524" y="4585591"/>
            <a:ext cx="2364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관련 기술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Face Recognition,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       Face Verification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       &lt;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FaceNet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&gt;,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       &lt;Retina Face&gt;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54584" y="1772816"/>
            <a:ext cx="187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관련 기술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PyQt5,</a:t>
            </a:r>
          </a:p>
          <a:p>
            <a:r>
              <a:rPr lang="en-US" altLang="ko-KR" sz="1200" b="1" dirty="0" smtClean="0">
                <a:solidFill>
                  <a:schemeClr val="bg1"/>
                </a:solidFill>
              </a:rPr>
              <a:t>                  </a:t>
            </a:r>
            <a:r>
              <a:rPr lang="en-US" altLang="ko-KR" sz="1200" b="1" dirty="0" err="1" smtClean="0">
                <a:solidFill>
                  <a:schemeClr val="bg1"/>
                </a:solidFill>
              </a:rPr>
              <a:t>Qt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 Designer                                      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4" y="1161864"/>
            <a:ext cx="2494073" cy="18043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57" y="1345193"/>
            <a:ext cx="2796736" cy="1508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5" y="4362963"/>
            <a:ext cx="2270037" cy="1799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556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78785-7455-426F-B501-DBA892B7AE1C}"/>
              </a:ext>
            </a:extLst>
          </p:cNvPr>
          <p:cNvSpPr txBox="1"/>
          <p:nvPr/>
        </p:nvSpPr>
        <p:spPr>
          <a:xfrm>
            <a:off x="5222208" y="31673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</a:rPr>
              <a:t>진행 과정</a:t>
            </a:r>
            <a:endParaRPr lang="ko-KR" altLang="en-US" sz="2800" b="1" dirty="0">
              <a:latin typeface="+mj-ea"/>
            </a:endParaRPr>
          </a:p>
        </p:txBody>
      </p:sp>
      <p:pic>
        <p:nvPicPr>
          <p:cNvPr id="4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829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5256586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03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진행 과정</a:t>
            </a:r>
            <a:r>
              <a:rPr lang="en-US" altLang="ko-KR" sz="2500" b="1" dirty="0" smtClean="0">
                <a:latin typeface="+mj-ea"/>
                <a:ea typeface="+mj-ea"/>
              </a:rPr>
              <a:t>(Image Dataset)</a:t>
            </a:r>
            <a:endParaRPr lang="ko-KR" altLang="en-US" sz="2500" b="1" dirty="0">
              <a:latin typeface="+mj-ea"/>
              <a:ea typeface="+mj-ea"/>
            </a:endParaRPr>
          </a:p>
        </p:txBody>
      </p:sp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-143" y="1019614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3" y="1461699"/>
            <a:ext cx="1756273" cy="13172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79976" y="1461699"/>
            <a:ext cx="623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물품 </a:t>
            </a:r>
            <a:r>
              <a:rPr lang="en-US" altLang="ko-KR" dirty="0" smtClean="0">
                <a:solidFill>
                  <a:schemeClr val="bg1"/>
                </a:solidFill>
              </a:rPr>
              <a:t>22</a:t>
            </a:r>
            <a:r>
              <a:rPr lang="ko-KR" altLang="en-US" dirty="0" smtClean="0">
                <a:solidFill>
                  <a:schemeClr val="bg1"/>
                </a:solidFill>
              </a:rPr>
              <a:t>종류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껌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음료수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과자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참치 등</a:t>
            </a:r>
            <a:r>
              <a:rPr lang="en-US" altLang="ko-KR" dirty="0" smtClean="0">
                <a:solidFill>
                  <a:schemeClr val="bg1"/>
                </a:solidFill>
              </a:rPr>
              <a:t>..) </a:t>
            </a:r>
            <a:r>
              <a:rPr lang="ko-KR" altLang="en-US" dirty="0" smtClean="0">
                <a:solidFill>
                  <a:schemeClr val="bg1"/>
                </a:solidFill>
              </a:rPr>
              <a:t>총 </a:t>
            </a:r>
            <a:r>
              <a:rPr lang="en-US" altLang="ko-KR" dirty="0" smtClean="0">
                <a:solidFill>
                  <a:schemeClr val="bg1"/>
                </a:solidFill>
              </a:rPr>
              <a:t>2,200</a:t>
            </a:r>
            <a:r>
              <a:rPr lang="ko-KR" altLang="en-US" dirty="0" smtClean="0">
                <a:solidFill>
                  <a:schemeClr val="bg1"/>
                </a:solidFill>
              </a:rPr>
              <a:t>장 확보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2" y="2037539"/>
            <a:ext cx="1737007" cy="13027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14" y="1670877"/>
            <a:ext cx="1998965" cy="14992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69" y="2979390"/>
            <a:ext cx="1264237" cy="9481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1" y="2828570"/>
            <a:ext cx="1364597" cy="10234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93" y="3361220"/>
            <a:ext cx="2233180" cy="16748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09" y="3044335"/>
            <a:ext cx="2238449" cy="125912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019" y="2275218"/>
            <a:ext cx="2086833" cy="15651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33" y="2120787"/>
            <a:ext cx="1842700" cy="13820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8" y="3551360"/>
            <a:ext cx="1948097" cy="146107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13" y="2967452"/>
            <a:ext cx="2045121" cy="153384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37" y="4344034"/>
            <a:ext cx="2394441" cy="134687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7231" y="2131808"/>
            <a:ext cx="4701606" cy="320715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885826" y="5458725"/>
            <a:ext cx="3744416" cy="50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VoTT Labeling Tools </a:t>
            </a:r>
            <a:r>
              <a:rPr lang="en-US" altLang="ko-KR" sz="900" smtClean="0"/>
              <a:t>(Microsoft)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9526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F0B186A-DCA6-449E-954A-F4F42CC0D592}"/>
              </a:ext>
            </a:extLst>
          </p:cNvPr>
          <p:cNvSpPr/>
          <p:nvPr/>
        </p:nvSpPr>
        <p:spPr>
          <a:xfrm>
            <a:off x="191342" y="160720"/>
            <a:ext cx="5544618" cy="74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 smtClean="0">
                <a:solidFill>
                  <a:srgbClr val="FFC000"/>
                </a:solidFill>
                <a:latin typeface="+mj-ea"/>
                <a:ea typeface="+mj-ea"/>
              </a:rPr>
              <a:t>03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500" b="1" dirty="0" smtClean="0">
                <a:latin typeface="+mj-ea"/>
                <a:ea typeface="+mj-ea"/>
              </a:rPr>
              <a:t>진행 과정</a:t>
            </a:r>
            <a:r>
              <a:rPr lang="en-US" altLang="ko-KR" sz="2500" b="1" dirty="0" smtClean="0">
                <a:latin typeface="+mj-ea"/>
                <a:ea typeface="+mj-ea"/>
              </a:rPr>
              <a:t>(Image Classification)</a:t>
            </a:r>
            <a:endParaRPr lang="ko-KR" altLang="en-US" sz="2500" b="1" dirty="0">
              <a:latin typeface="+mj-ea"/>
              <a:ea typeface="+mj-ea"/>
            </a:endParaRPr>
          </a:p>
        </p:txBody>
      </p:sp>
      <p:sp>
        <p:nvSpPr>
          <p:cNvPr id="1024" name="슬라이드 번호 개체 틀 1023">
            <a:extLst>
              <a:ext uri="{FF2B5EF4-FFF2-40B4-BE49-F238E27FC236}">
                <a16:creationId xmlns:a16="http://schemas.microsoft.com/office/drawing/2014/main" id="{D7ECFDE3-EB78-4198-B1C1-7576EBE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109" y="6388325"/>
            <a:ext cx="753545" cy="365125"/>
          </a:xfrm>
        </p:spPr>
        <p:txBody>
          <a:bodyPr/>
          <a:lstStyle/>
          <a:p>
            <a:fld id="{F4ABE7AD-7D80-45E6-9B72-991AAE1BF4C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B01BF8-29D3-4D23-BC64-0489F3113852}"/>
              </a:ext>
            </a:extLst>
          </p:cNvPr>
          <p:cNvSpPr/>
          <p:nvPr/>
        </p:nvSpPr>
        <p:spPr>
          <a:xfrm>
            <a:off x="-143" y="1019614"/>
            <a:ext cx="12192000" cy="5256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롯데정보통신, '랄프체인'으로 블록체인 Si 솔루션 도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/>
          <a:stretch/>
        </p:blipFill>
        <p:spPr bwMode="auto">
          <a:xfrm>
            <a:off x="9624392" y="116632"/>
            <a:ext cx="2448272" cy="869700"/>
          </a:xfrm>
          <a:prstGeom prst="rect">
            <a:avLst/>
          </a:prstGeom>
          <a:solidFill>
            <a:srgbClr val="FF0000"/>
          </a:solidFill>
          <a:effectLst>
            <a:softEdge rad="127000"/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330" y="3262634"/>
            <a:ext cx="2357877" cy="2966865"/>
          </a:xfrm>
          <a:prstGeom prst="rect">
            <a:avLst/>
          </a:prstGeom>
        </p:spPr>
      </p:pic>
      <p:pic>
        <p:nvPicPr>
          <p:cNvPr id="32" name="Picture 2" descr="https://github.com/star6973/lotte_studying/raw/master/reference_image/MH.Ji/Deep%20Learning%20Image%20Classification/1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21" y="1840459"/>
            <a:ext cx="3098697" cy="17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github.com/star6973/lotte_studying/raw/master/reference_image/MH.Ji/Deep%20Learning%20Image%20Classification/122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73" y="1210913"/>
            <a:ext cx="2829982" cy="377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527" y="4633410"/>
            <a:ext cx="3779383" cy="1546723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013599"/>
              </p:ext>
            </p:extLst>
          </p:nvPr>
        </p:nvGraphicFramePr>
        <p:xfrm>
          <a:off x="3035517" y="3434229"/>
          <a:ext cx="612068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48674336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500598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8484926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69349836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429677888"/>
                    </a:ext>
                  </a:extLst>
                </a:gridCol>
              </a:tblGrid>
              <a:tr h="297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Team</a:t>
                      </a:r>
                      <a:endParaRPr lang="ko-KR" altLang="en-US" sz="16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김정운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권혁화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지명화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홍인화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964634"/>
                  </a:ext>
                </a:extLst>
              </a:tr>
              <a:tr h="247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Model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VGGNet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MobileNet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ResNet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EfficientNet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128592"/>
                  </a:ext>
                </a:extLst>
              </a:tr>
              <a:tr h="247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Accuracy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97%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96%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98%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/>
                        <a:t>99%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77779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 flipH="1" flipV="1">
            <a:off x="3431704" y="3097567"/>
            <a:ext cx="1008112" cy="8091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4655840" y="4005064"/>
            <a:ext cx="936104" cy="628346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6312024" y="2996953"/>
            <a:ext cx="668504" cy="80909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560" y="1267996"/>
            <a:ext cx="4365294" cy="1772865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8910770" y="3097568"/>
            <a:ext cx="251885" cy="708483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8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6324</TotalTime>
  <Words>441</Words>
  <Application>Microsoft Office PowerPoint</Application>
  <PresentationFormat>와이드스크린</PresentationFormat>
  <Paragraphs>122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휴먼엑스포</vt:lpstr>
      <vt:lpstr>Arial</vt:lpstr>
      <vt:lpstr>Century Gothic</vt:lpstr>
      <vt:lpstr>Wingdings</vt:lpstr>
      <vt:lpstr>Wingdings 3</vt:lpstr>
      <vt:lpstr>이온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하원 성</dc:creator>
  <cp:lastModifiedBy>User</cp:lastModifiedBy>
  <cp:revision>334</cp:revision>
  <dcterms:created xsi:type="dcterms:W3CDTF">2019-10-26T07:36:38Z</dcterms:created>
  <dcterms:modified xsi:type="dcterms:W3CDTF">2020-11-14T09:01:07Z</dcterms:modified>
</cp:coreProperties>
</file>